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4" r:id="rId3"/>
  </p:sldMasterIdLst>
  <p:notesMasterIdLst>
    <p:notesMasterId r:id="rId17"/>
  </p:notesMasterIdLst>
  <p:handoutMasterIdLst>
    <p:handoutMasterId r:id="rId18"/>
  </p:handoutMasterIdLst>
  <p:sldIdLst>
    <p:sldId id="268" r:id="rId4"/>
    <p:sldId id="271" r:id="rId5"/>
    <p:sldId id="272" r:id="rId6"/>
    <p:sldId id="273" r:id="rId7"/>
    <p:sldId id="269" r:id="rId8"/>
    <p:sldId id="274" r:id="rId9"/>
    <p:sldId id="275" r:id="rId10"/>
    <p:sldId id="259" r:id="rId11"/>
    <p:sldId id="261" r:id="rId12"/>
    <p:sldId id="277" r:id="rId13"/>
    <p:sldId id="276" r:id="rId14"/>
    <p:sldId id="262" r:id="rId15"/>
    <p:sldId id="257" r:id="rId16"/>
  </p:sldIdLst>
  <p:sldSz cx="9144000" cy="5143500" type="screen16x9"/>
  <p:notesSz cx="6669088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697"/>
    <a:srgbClr val="83C55B"/>
    <a:srgbClr val="0070C0"/>
    <a:srgbClr val="00000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81029" autoAdjust="0"/>
  </p:normalViewPr>
  <p:slideViewPr>
    <p:cSldViewPr snapToGrid="0" showGuides="1">
      <p:cViewPr>
        <p:scale>
          <a:sx n="112" d="100"/>
          <a:sy n="112" d="100"/>
        </p:scale>
        <p:origin x="-870" y="-324"/>
      </p:cViewPr>
      <p:guideLst>
        <p:guide orient="horz" pos="274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90" cy="496809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7540" y="0"/>
            <a:ext cx="2889990" cy="496809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B2D69A09-315C-4A67-890C-A32073BAD751}" type="datetimeFigureOut">
              <a:rPr lang="sv-SE" smtClean="0"/>
              <a:t>2018-10-10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830"/>
            <a:ext cx="2889990" cy="496808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7540" y="9429830"/>
            <a:ext cx="2889990" cy="496808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60C87554-0E1C-4C90-81F8-84B7955E90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577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2018-10-10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8" tIns="45359" rIns="90718" bIns="4535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0718" tIns="45359" rIns="90718" bIns="45359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Nationell omställning pågår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99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12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Strategi Vägen</a:t>
            </a:r>
            <a:r>
              <a:rPr lang="sv-SE" baseline="0" dirty="0" smtClean="0"/>
              <a:t> till framtidens hälsa och vård år 2035.</a:t>
            </a:r>
          </a:p>
          <a:p>
            <a:pPr algn="l"/>
            <a:endParaRPr lang="sv-SE" sz="1400" dirty="0">
              <a:solidFill>
                <a:srgbClr val="000000"/>
              </a:solidFill>
              <a:latin typeface="Times New Roman"/>
            </a:endParaRPr>
          </a:p>
          <a:p>
            <a:r>
              <a:rPr lang="sv-SE" dirty="0">
                <a:solidFill>
                  <a:srgbClr val="000000"/>
                </a:solidFill>
                <a:latin typeface="Times New Roman"/>
              </a:rPr>
              <a:t>Strategin tar sin utgångspunkt i Patientlagens syfte att stärka och tydliggöra patientens ställning samt att främja patientens integritet, självbestämmande och delaktighet. Strategin utgår även från Hälso- och sjukvårdslagen med målet om en god hälsa och en vård på lika villkor för hela befolkningen. I lagen tydliggörs att hälso- och sjukvården ska arbeta för att förebygga ohälsa och ska vara organiserad så att den främjar kostnadseffektivitet. </a:t>
            </a:r>
          </a:p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581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Vi som organisation är redo att tänka nytt. Ambitionen är att ta nya kliv på ”obruten” mark. Patientråden är en byggsten tillsammans med andra byggstenar tex levande bibliotek, patientpaneler </a:t>
            </a:r>
            <a:r>
              <a:rPr lang="sv-SE" dirty="0" err="1" smtClean="0"/>
              <a:t>ect</a:t>
            </a:r>
            <a:r>
              <a:rPr lang="sv-SE" dirty="0" smtClean="0"/>
              <a:t>.</a:t>
            </a:r>
          </a:p>
          <a:p>
            <a:pPr marL="170096" indent="-170096">
              <a:buFont typeface="Wingdings" panose="05000000000000000000" pitchFamily="2" charset="2"/>
              <a:buChar char="v"/>
            </a:pPr>
            <a:r>
              <a:rPr lang="sv-SE" dirty="0" smtClean="0"/>
              <a:t>Hur ska tillsammans använda den kunskap vi har? </a:t>
            </a:r>
          </a:p>
          <a:p>
            <a:pPr marL="170096" indent="-170096">
              <a:buFont typeface="Wingdings" panose="05000000000000000000" pitchFamily="2" charset="2"/>
              <a:buChar char="v"/>
            </a:pPr>
            <a:r>
              <a:rPr lang="sv-SE" dirty="0" smtClean="0"/>
              <a:t>Vilken ska skillnaden vara mellan de olika</a:t>
            </a:r>
            <a:r>
              <a:rPr lang="sv-SE" baseline="0" dirty="0" smtClean="0"/>
              <a:t> nivåerna, </a:t>
            </a:r>
            <a:r>
              <a:rPr lang="sv-SE" dirty="0" smtClean="0"/>
              <a:t>systemnivå och verksamhetsnivå? </a:t>
            </a:r>
          </a:p>
          <a:p>
            <a:pPr marL="170096" indent="-170096">
              <a:buFont typeface="Wingdings" panose="05000000000000000000" pitchFamily="2" charset="2"/>
              <a:buChar char="v"/>
            </a:pPr>
            <a:r>
              <a:rPr lang="sv-SE" dirty="0" smtClean="0"/>
              <a:t>Vilka frågor behandlas på de olika nivåerna?</a:t>
            </a:r>
          </a:p>
          <a:p>
            <a:pPr defTabSz="907176"/>
            <a:r>
              <a:rPr lang="sv-SE" dirty="0" smtClean="0"/>
              <a:t>Vi behöver hämta inspiration internationellt. Hur arbetar man i övriga landet?</a:t>
            </a:r>
            <a:r>
              <a:rPr lang="sv-SE" baseline="0" dirty="0" smtClean="0"/>
              <a:t> Goda exempel?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845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Revidering</a:t>
            </a:r>
            <a:r>
              <a:rPr lang="sv-SE" baseline="0" dirty="0" smtClean="0"/>
              <a:t> av Strategin är påbörjad i tillsammans med Norrbottens kommuner och representanter från patient- och brukarorganisationerna.</a:t>
            </a:r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87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176"/>
            <a:r>
              <a:rPr lang="sv-SE" dirty="0" smtClean="0"/>
              <a:t>Vi som organisation är</a:t>
            </a:r>
            <a:r>
              <a:rPr lang="sv-SE" baseline="0" dirty="0" smtClean="0"/>
              <a:t> redo att tänka nytt. Vår ambition är att ta nya kliv på obruten mark. Patientråd ses som en byggsten tillsammans med andra byggstenar tex levande bibliotek, patientpanel </a:t>
            </a:r>
            <a:r>
              <a:rPr lang="sv-SE" baseline="0" dirty="0" err="1" smtClean="0"/>
              <a:t>ect</a:t>
            </a:r>
            <a:r>
              <a:rPr lang="sv-SE" baseline="0" dirty="0" smtClean="0"/>
              <a:t>.</a:t>
            </a:r>
          </a:p>
          <a:p>
            <a:pPr defTabSz="907176"/>
            <a:r>
              <a:rPr lang="sv-SE" baseline="0" dirty="0" smtClean="0"/>
              <a:t>Hur ska tillsammans använda kunskapen och erfarenheten?</a:t>
            </a:r>
          </a:p>
          <a:p>
            <a:pPr defTabSz="907176"/>
            <a:r>
              <a:rPr lang="sv-SE" b="1" baseline="0" dirty="0" smtClean="0"/>
              <a:t>Vi behöver hämta inspiration nationellt.</a:t>
            </a:r>
          </a:p>
          <a:p>
            <a:pPr marL="170096" indent="-170096" defTabSz="907176">
              <a:buFont typeface="Wingdings" panose="05000000000000000000" pitchFamily="2" charset="2"/>
              <a:buChar char="v"/>
            </a:pPr>
            <a:r>
              <a:rPr lang="sv-SE" baseline="0" dirty="0" smtClean="0"/>
              <a:t>Vilken ska skillnaden vara mellan systemnivå och verksamhetsnivå? </a:t>
            </a:r>
          </a:p>
          <a:p>
            <a:pPr marL="170096" indent="-170096" defTabSz="907176">
              <a:buFont typeface="Wingdings" panose="05000000000000000000" pitchFamily="2" charset="2"/>
              <a:buChar char="v"/>
            </a:pPr>
            <a:r>
              <a:rPr lang="sv-SE" dirty="0" smtClean="0">
                <a:solidFill>
                  <a:srgbClr val="403D45"/>
                </a:solidFill>
              </a:rPr>
              <a:t>Vilka frågor behandlas på de olika nivåerna?</a:t>
            </a:r>
          </a:p>
          <a:p>
            <a:pPr defTabSz="907176"/>
            <a:endParaRPr lang="sv-SE" baseline="0" dirty="0" smtClean="0"/>
          </a:p>
          <a:p>
            <a:pPr marL="170096" indent="-170096" defTabSz="907176">
              <a:buFont typeface="Wingdings" panose="05000000000000000000" pitchFamily="2" charset="2"/>
              <a:buChar char="v"/>
            </a:pPr>
            <a:endParaRPr lang="sv-SE" baseline="0" dirty="0" smtClean="0"/>
          </a:p>
          <a:p>
            <a:pPr defTabSz="907176"/>
            <a:endParaRPr lang="sv-SE" baseline="0" dirty="0" smtClean="0"/>
          </a:p>
          <a:p>
            <a:pPr defTabSz="907176"/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17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Ett oskrivet blad</a:t>
            </a:r>
          </a:p>
          <a:p>
            <a:endParaRPr lang="sv-SE" dirty="0" smtClean="0"/>
          </a:p>
          <a:p>
            <a:r>
              <a:rPr lang="sv-SE" dirty="0" smtClean="0"/>
              <a:t>Inspiration,</a:t>
            </a:r>
            <a:r>
              <a:rPr lang="sv-SE" baseline="0" dirty="0" smtClean="0"/>
              <a:t> goda exempel, gruppdiskussion.</a:t>
            </a:r>
          </a:p>
          <a:p>
            <a:endParaRPr lang="sv-SE" baseline="0" dirty="0" smtClean="0"/>
          </a:p>
          <a:p>
            <a:r>
              <a:rPr lang="sv-SE" baseline="0" dirty="0" smtClean="0"/>
              <a:t>Tillsammans med utvecklingsenheten. 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47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 smtClean="0"/>
              <a:t>I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hittar du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Ny bild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 smtClean="0"/>
              <a:t>Klicka på pilen</a:t>
            </a:r>
            <a:r>
              <a:rPr lang="sv-SE" sz="1200" i="0" u="none" kern="0" baseline="0" dirty="0" smtClean="0"/>
              <a:t> och välj den </a:t>
            </a:r>
            <a:r>
              <a:rPr lang="sv-SE" sz="1200" i="0" u="none" kern="0" baseline="0" dirty="0" err="1" smtClean="0"/>
              <a:t>sidmall</a:t>
            </a:r>
            <a:r>
              <a:rPr lang="sv-SE" sz="1200" i="0" u="none" kern="0" baseline="0" dirty="0" smtClean="0"/>
              <a:t> du behöver.</a:t>
            </a:r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 smtClea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 smtClean="0"/>
              <a:t>Markera den sida i presentationen som du </a:t>
            </a:r>
            <a:br>
              <a:rPr lang="sv-SE" sz="1200" b="0" u="none" kern="0" dirty="0" smtClean="0"/>
            </a:br>
            <a:r>
              <a:rPr lang="sv-SE" sz="1200" b="0" u="none" kern="0" dirty="0" smtClean="0"/>
              <a:t>vill byta </a:t>
            </a:r>
            <a:r>
              <a:rPr lang="sv-SE" sz="1200" b="0" u="none" kern="0" dirty="0" err="1" smtClean="0"/>
              <a:t>sidmall</a:t>
            </a:r>
            <a:r>
              <a:rPr lang="sv-SE" sz="1200" b="0" u="none" kern="0" dirty="0" smtClea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 smtClean="0"/>
              <a:t>Gå</a:t>
            </a:r>
            <a:r>
              <a:rPr lang="sv-SE" sz="1200" b="0" u="none" kern="0" baseline="0" dirty="0" smtClean="0"/>
              <a:t> upp till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och välj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Layout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 smtClean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>
              <a:spcBef>
                <a:spcPts val="160"/>
              </a:spcBef>
              <a:buClr>
                <a:srgbClr val="403D45"/>
              </a:buClr>
            </a:pPr>
            <a:r>
              <a:rPr lang="sv-SE" sz="1200" kern="0" dirty="0" smtClean="0">
                <a:solidFill>
                  <a:srgbClr val="403D45"/>
                </a:solidFill>
              </a:rPr>
              <a:t>I menyn </a:t>
            </a:r>
            <a:r>
              <a:rPr lang="sv-SE" sz="1200" b="1" kern="0" dirty="0" smtClean="0">
                <a:solidFill>
                  <a:srgbClr val="403D45"/>
                </a:solidFill>
              </a:rPr>
              <a:t>Start </a:t>
            </a:r>
            <a:r>
              <a:rPr lang="sv-SE" sz="1200" kern="0" dirty="0" smtClean="0">
                <a:solidFill>
                  <a:srgbClr val="403D45"/>
                </a:solidFill>
              </a:rPr>
              <a:t>hittar du</a:t>
            </a:r>
            <a:r>
              <a:rPr lang="sv-SE" sz="1200" b="1" kern="0" dirty="0" smtClean="0">
                <a:solidFill>
                  <a:srgbClr val="403D45"/>
                </a:solidFill>
              </a:rPr>
              <a:t> </a:t>
            </a:r>
            <a:r>
              <a:rPr lang="sv-SE" sz="1200" i="1" kern="0" dirty="0" smtClean="0">
                <a:solidFill>
                  <a:srgbClr val="403D45"/>
                </a:solidFill>
              </a:rPr>
              <a:t>Ny bild</a:t>
            </a:r>
            <a:r>
              <a:rPr lang="sv-SE" sz="1200" kern="0" dirty="0" smtClean="0">
                <a:solidFill>
                  <a:srgbClr val="403D45"/>
                </a:solidFill>
              </a:rPr>
              <a:t>. </a:t>
            </a:r>
          </a:p>
          <a:p>
            <a:pPr>
              <a:spcBef>
                <a:spcPts val="160"/>
              </a:spcBef>
              <a:buClr>
                <a:srgbClr val="403D45"/>
              </a:buClr>
            </a:pPr>
            <a:r>
              <a:rPr lang="sv-SE" sz="1200" kern="0" dirty="0" smtClean="0">
                <a:solidFill>
                  <a:srgbClr val="403D45"/>
                </a:solidFill>
              </a:rPr>
              <a:t>Klicka på pilen och välj den </a:t>
            </a:r>
            <a:r>
              <a:rPr lang="sv-SE" sz="1200" kern="0" dirty="0" err="1" smtClean="0">
                <a:solidFill>
                  <a:srgbClr val="403D45"/>
                </a:solidFill>
              </a:rPr>
              <a:t>sidmall</a:t>
            </a:r>
            <a:r>
              <a:rPr lang="sv-SE" sz="1200" kern="0" dirty="0" smtClean="0">
                <a:solidFill>
                  <a:srgbClr val="403D45"/>
                </a:solidFill>
              </a:rPr>
              <a:t> du behöver.</a:t>
            </a:r>
            <a:endParaRPr lang="sv-SE" sz="1400" kern="0" dirty="0" smtClean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400" kern="0" dirty="0" smtClean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400" kern="0" dirty="0" smtClean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400" kern="0" dirty="0" smtClean="0">
              <a:solidFill>
                <a:srgbClr val="403D45"/>
              </a:solidFill>
            </a:endParaRPr>
          </a:p>
          <a:p>
            <a:pPr marL="228600" indent="-228600">
              <a:spcBef>
                <a:spcPts val="160"/>
              </a:spcBef>
              <a:buClr>
                <a:srgbClr val="403D45"/>
              </a:buClr>
              <a:buFont typeface="+mj-lt"/>
              <a:buAutoNum type="arabicPeriod"/>
              <a:defRPr/>
            </a:pPr>
            <a:endParaRPr lang="sv-SE" sz="1200" kern="0" dirty="0" smtClea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200" kern="0" dirty="0" smtClea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200" kern="0" dirty="0" smtClea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200" kern="0" dirty="0" smtClean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200" kern="0" dirty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400" kern="0" dirty="0" smtClean="0">
              <a:solidFill>
                <a:srgbClr val="403D45"/>
              </a:solidFill>
            </a:endParaRPr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26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2600" smtClean="0">
                <a:noFill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kern="0" dirty="0" smtClean="0">
                <a:solidFill>
                  <a:srgbClr val="000000"/>
                </a:solidFill>
              </a:rPr>
              <a:t>Markera den sida i presentationen som du </a:t>
            </a:r>
            <a:br>
              <a:rPr lang="sv-SE" sz="1200" kern="0" dirty="0" smtClean="0">
                <a:solidFill>
                  <a:srgbClr val="000000"/>
                </a:solidFill>
              </a:rPr>
            </a:br>
            <a:r>
              <a:rPr lang="sv-SE" sz="1200" kern="0" dirty="0" smtClean="0">
                <a:solidFill>
                  <a:srgbClr val="000000"/>
                </a:solidFill>
              </a:rPr>
              <a:t>vill byta </a:t>
            </a:r>
            <a:r>
              <a:rPr lang="sv-SE" sz="1200" kern="0" dirty="0" err="1" smtClean="0">
                <a:solidFill>
                  <a:srgbClr val="000000"/>
                </a:solidFill>
              </a:rPr>
              <a:t>sidmall</a:t>
            </a:r>
            <a:r>
              <a:rPr lang="sv-SE" sz="1200" kern="0" dirty="0" smtClean="0">
                <a:solidFill>
                  <a:srgbClr val="000000"/>
                </a:solidFill>
              </a:rPr>
              <a:t> på. </a:t>
            </a:r>
          </a:p>
          <a:p>
            <a:pPr marL="171450" indent="-171450" defTabSz="762000" fontAlgn="base">
              <a:spcBef>
                <a:spcPts val="160"/>
              </a:spcBef>
              <a:spcAft>
                <a:spcPct val="0"/>
              </a:spcAft>
              <a:buClr>
                <a:srgbClr val="403D45"/>
              </a:buClr>
              <a:buFont typeface="Arial" panose="020B0604020202020204" pitchFamily="34" charset="0"/>
              <a:buChar char="•"/>
              <a:defRPr/>
            </a:pPr>
            <a:r>
              <a:rPr lang="sv-SE" sz="1200" kern="0" dirty="0" smtClean="0">
                <a:solidFill>
                  <a:srgbClr val="000000"/>
                </a:solidFill>
              </a:rPr>
              <a:t>Gå upp till menyn </a:t>
            </a:r>
            <a:r>
              <a:rPr lang="sv-SE" sz="1200" b="1" kern="0" dirty="0" smtClean="0">
                <a:solidFill>
                  <a:srgbClr val="000000"/>
                </a:solidFill>
              </a:rPr>
              <a:t>Start </a:t>
            </a:r>
            <a:r>
              <a:rPr lang="sv-SE" sz="1200" kern="0" dirty="0" smtClean="0">
                <a:solidFill>
                  <a:srgbClr val="000000"/>
                </a:solidFill>
              </a:rPr>
              <a:t>och välj</a:t>
            </a:r>
            <a:r>
              <a:rPr lang="sv-SE" sz="1200" b="1" kern="0" dirty="0" smtClean="0">
                <a:solidFill>
                  <a:srgbClr val="000000"/>
                </a:solidFill>
              </a:rPr>
              <a:t> </a:t>
            </a:r>
            <a:r>
              <a:rPr lang="sv-SE" sz="1200" i="1" kern="0" dirty="0" smtClean="0">
                <a:solidFill>
                  <a:srgbClr val="000000"/>
                </a:solidFill>
              </a:rPr>
              <a:t>Layout</a:t>
            </a:r>
            <a:r>
              <a:rPr lang="sv-SE" sz="1200" kern="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Clr>
                <a:srgbClr val="403D45"/>
              </a:buClr>
              <a:buFont typeface="Arial" panose="020B0604020202020204" pitchFamily="34" charset="0"/>
              <a:buNone/>
            </a:pPr>
            <a:r>
              <a:rPr lang="sv-SE" sz="1200" b="1" kern="0" dirty="0" smtClean="0">
                <a:solidFill>
                  <a:srgbClr val="403D45"/>
                </a:solidFill>
              </a:rPr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kern="0" dirty="0" smtClean="0">
              <a:solidFill>
                <a:srgbClr val="403D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7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5639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3"/>
            <a:ext cx="5978096" cy="303320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4670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1"/>
            <a:ext cx="6917266" cy="3992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5196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65857"/>
            <a:ext cx="4879497" cy="38823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3"/>
            <a:ext cx="3212538" cy="328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3549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 smtClean="0">
                <a:solidFill>
                  <a:srgbClr val="000000"/>
                </a:solidFill>
              </a:rPr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857500" cy="46058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216319"/>
            <a:ext cx="5300190" cy="313184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2132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22899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32439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59302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32439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543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2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Rak 10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20184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35366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06737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0198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5480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745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13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00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r>
              <a:rPr lang="sv-SE" sz="1400" b="1" kern="0" dirty="0">
                <a:solidFill>
                  <a:srgbClr val="155697"/>
                </a:solidFill>
              </a:rPr>
              <a:t>Skapa ny sida</a:t>
            </a:r>
          </a:p>
          <a:p>
            <a:pPr>
              <a:spcBef>
                <a:spcPts val="160"/>
              </a:spcBef>
              <a:buClr>
                <a:srgbClr val="403D45"/>
              </a:buClr>
            </a:pPr>
            <a:r>
              <a:rPr lang="sv-SE" sz="1200" kern="0" dirty="0">
                <a:solidFill>
                  <a:srgbClr val="403D45"/>
                </a:solidFill>
              </a:rPr>
              <a:t>I menyn </a:t>
            </a:r>
            <a:r>
              <a:rPr lang="sv-SE" sz="1200" b="1" kern="0" dirty="0">
                <a:solidFill>
                  <a:srgbClr val="403D45"/>
                </a:solidFill>
              </a:rPr>
              <a:t>Start </a:t>
            </a:r>
            <a:r>
              <a:rPr lang="sv-SE" sz="1200" kern="0" dirty="0">
                <a:solidFill>
                  <a:srgbClr val="403D45"/>
                </a:solidFill>
              </a:rPr>
              <a:t>hittar du</a:t>
            </a:r>
            <a:r>
              <a:rPr lang="sv-SE" sz="1200" b="1" kern="0" dirty="0">
                <a:solidFill>
                  <a:srgbClr val="403D45"/>
                </a:solidFill>
              </a:rPr>
              <a:t> </a:t>
            </a:r>
            <a:r>
              <a:rPr lang="sv-SE" sz="1200" i="1" kern="0" dirty="0">
                <a:solidFill>
                  <a:srgbClr val="403D45"/>
                </a:solidFill>
              </a:rPr>
              <a:t>Ny bild</a:t>
            </a:r>
            <a:r>
              <a:rPr lang="sv-SE" sz="1200" kern="0" dirty="0">
                <a:solidFill>
                  <a:srgbClr val="403D45"/>
                </a:solidFill>
              </a:rPr>
              <a:t>. </a:t>
            </a:r>
          </a:p>
          <a:p>
            <a:pPr>
              <a:spcBef>
                <a:spcPts val="160"/>
              </a:spcBef>
              <a:buClr>
                <a:srgbClr val="403D45"/>
              </a:buClr>
            </a:pPr>
            <a:r>
              <a:rPr lang="sv-SE" sz="1200" kern="0" dirty="0">
                <a:solidFill>
                  <a:srgbClr val="403D45"/>
                </a:solidFill>
              </a:rPr>
              <a:t>Klicka på pilen och välj den </a:t>
            </a:r>
            <a:r>
              <a:rPr lang="sv-SE" sz="1200" kern="0" dirty="0" err="1">
                <a:solidFill>
                  <a:srgbClr val="403D45"/>
                </a:solidFill>
              </a:rPr>
              <a:t>sidmall</a:t>
            </a:r>
            <a:r>
              <a:rPr lang="sv-SE" sz="1200" kern="0" dirty="0">
                <a:solidFill>
                  <a:srgbClr val="403D45"/>
                </a:solidFill>
              </a:rPr>
              <a:t> du behöver.</a:t>
            </a:r>
            <a:endParaRPr lang="sv-SE" sz="1400" kern="0" dirty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400" kern="0" dirty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400" kern="0" dirty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400" kern="0" dirty="0">
              <a:solidFill>
                <a:srgbClr val="403D45"/>
              </a:solidFill>
            </a:endParaRPr>
          </a:p>
          <a:p>
            <a:pPr marL="228600" indent="-228600">
              <a:spcBef>
                <a:spcPts val="160"/>
              </a:spcBef>
              <a:buClr>
                <a:srgbClr val="403D45"/>
              </a:buClr>
              <a:buFont typeface="+mj-lt"/>
              <a:buAutoNum type="arabicPeriod"/>
              <a:defRPr/>
            </a:pPr>
            <a:endParaRPr lang="sv-SE" sz="1200" kern="0" dirty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200" kern="0" dirty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200" kern="0" dirty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200" kern="0" dirty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200" kern="0" dirty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400" kern="0" dirty="0">
              <a:solidFill>
                <a:srgbClr val="403D45"/>
              </a:solidFill>
            </a:endParaRPr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/>
              <a:t>Våra nya mallar</a:t>
            </a:r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260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2600">
                <a:noFill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b="1" kern="0" dirty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kern="0" dirty="0">
                <a:solidFill>
                  <a:srgbClr val="000000"/>
                </a:solidFill>
              </a:rPr>
              <a:t>Markera den sida i presentationen som du </a:t>
            </a:r>
            <a:br>
              <a:rPr lang="sv-SE" sz="1200" kern="0" dirty="0">
                <a:solidFill>
                  <a:srgbClr val="000000"/>
                </a:solidFill>
              </a:rPr>
            </a:br>
            <a:r>
              <a:rPr lang="sv-SE" sz="1200" kern="0" dirty="0">
                <a:solidFill>
                  <a:srgbClr val="000000"/>
                </a:solidFill>
              </a:rPr>
              <a:t>vill byta </a:t>
            </a:r>
            <a:r>
              <a:rPr lang="sv-SE" sz="1200" kern="0" dirty="0" err="1">
                <a:solidFill>
                  <a:srgbClr val="000000"/>
                </a:solidFill>
              </a:rPr>
              <a:t>sidmall</a:t>
            </a:r>
            <a:r>
              <a:rPr lang="sv-SE" sz="1200" kern="0" dirty="0">
                <a:solidFill>
                  <a:srgbClr val="000000"/>
                </a:solidFill>
              </a:rPr>
              <a:t> på. </a:t>
            </a:r>
          </a:p>
          <a:p>
            <a:pPr marL="171450" indent="-171450" defTabSz="762000" fontAlgn="base">
              <a:spcBef>
                <a:spcPts val="160"/>
              </a:spcBef>
              <a:spcAft>
                <a:spcPct val="0"/>
              </a:spcAft>
              <a:buClr>
                <a:srgbClr val="403D45"/>
              </a:buClr>
              <a:buFont typeface="Arial" panose="020B0604020202020204" pitchFamily="34" charset="0"/>
              <a:buChar char="•"/>
              <a:defRPr/>
            </a:pPr>
            <a:r>
              <a:rPr lang="sv-SE" sz="1200" kern="0" dirty="0">
                <a:solidFill>
                  <a:srgbClr val="000000"/>
                </a:solidFill>
              </a:rPr>
              <a:t>Gå upp till menyn </a:t>
            </a:r>
            <a:r>
              <a:rPr lang="sv-SE" sz="1200" b="1" kern="0" dirty="0">
                <a:solidFill>
                  <a:srgbClr val="000000"/>
                </a:solidFill>
              </a:rPr>
              <a:t>Start </a:t>
            </a:r>
            <a:r>
              <a:rPr lang="sv-SE" sz="1200" kern="0" dirty="0">
                <a:solidFill>
                  <a:srgbClr val="000000"/>
                </a:solidFill>
              </a:rPr>
              <a:t>och välj</a:t>
            </a:r>
            <a:r>
              <a:rPr lang="sv-SE" sz="1200" b="1" kern="0" dirty="0">
                <a:solidFill>
                  <a:srgbClr val="000000"/>
                </a:solidFill>
              </a:rPr>
              <a:t> </a:t>
            </a:r>
            <a:r>
              <a:rPr lang="sv-SE" sz="1200" i="1" kern="0" dirty="0">
                <a:solidFill>
                  <a:srgbClr val="000000"/>
                </a:solidFill>
              </a:rPr>
              <a:t>Layout</a:t>
            </a:r>
            <a:r>
              <a:rPr lang="sv-SE" sz="1200" kern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Clr>
                <a:srgbClr val="403D45"/>
              </a:buClr>
              <a:buFont typeface="Arial" panose="020B0604020202020204" pitchFamily="34" charset="0"/>
              <a:buNone/>
            </a:pPr>
            <a:r>
              <a:rPr lang="sv-SE" sz="1200" b="1" kern="0" dirty="0">
                <a:solidFill>
                  <a:srgbClr val="403D45"/>
                </a:solidFill>
              </a:rPr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kern="0" dirty="0">
              <a:solidFill>
                <a:srgbClr val="403D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25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43472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00900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87257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2789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rgbClr val="000000"/>
                </a:solidFill>
              </a:rPr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80523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18162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620562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36325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9452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5761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243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446610"/>
            <a:ext cx="7772400" cy="3086100"/>
          </a:xfrm>
          <a:prstGeom prst="rect">
            <a:avLst/>
          </a:prstGeom>
        </p:spPr>
        <p:txBody>
          <a:bodyPr/>
          <a:lstStyle>
            <a:lvl1pPr marL="108000" indent="-108000">
              <a:buSzPct val="100000"/>
              <a:buFont typeface="Arial" pitchFamily="34" charset="0"/>
              <a:buChar char="•"/>
              <a:defRPr/>
            </a:lvl1pPr>
            <a:lvl2pPr marL="360000" indent="-108000">
              <a:buSzPct val="80000"/>
              <a:buFont typeface="Arial" pitchFamily="34" charset="0"/>
              <a:buChar char="–"/>
              <a:defRPr/>
            </a:lvl2pPr>
            <a:lvl3pPr marL="720000" indent="-108000">
              <a:buSzPct val="85000"/>
              <a:buFont typeface="Arial" pitchFamily="34" charset="0"/>
              <a:buChar char="•"/>
              <a:defRPr/>
            </a:lvl3pPr>
            <a:lvl4pPr marL="1080000" indent="-108000">
              <a:buSzPct val="75000"/>
              <a:buFont typeface="Arial" pitchFamily="34" charset="0"/>
              <a:buChar char="–"/>
              <a:defRPr/>
            </a:lvl4pPr>
            <a:lvl5pPr marL="1440000" indent="-108000">
              <a:buSzPct val="75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568" y="4731544"/>
            <a:ext cx="1905000" cy="2559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>
                <a:solidFill>
                  <a:srgbClr val="000000"/>
                </a:solidFill>
              </a:rPr>
              <a:t>BILD </a:t>
            </a:r>
            <a:fld id="{F2A8D4E4-FCCD-44B9-B1C3-F17194433B73}" type="slidenum">
              <a:rPr 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4731544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969696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2"/>
          </p:nvPr>
        </p:nvSpPr>
        <p:spPr>
          <a:xfrm>
            <a:off x="7885113" y="86916"/>
            <a:ext cx="1090612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5DA666B-5FAC-445D-93E0-5A462CD9A9D7}" type="datetimeFigureOut">
              <a:rPr lang="sv-SE">
                <a:solidFill>
                  <a:srgbClr val="969696"/>
                </a:solidFill>
              </a:rPr>
              <a:pPr/>
              <a:t>2018-10-10</a:t>
            </a:fld>
            <a:endParaRPr lang="sv-SE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59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 Hel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98164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oto (hel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9144000" cy="4626769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430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7885113" y="86917"/>
            <a:ext cx="1090612" cy="357188"/>
          </a:xfrm>
          <a:prstGeom prst="rect">
            <a:avLst/>
          </a:prstGeom>
        </p:spPr>
        <p:txBody>
          <a:bodyPr/>
          <a:lstStyle/>
          <a:p>
            <a:fld id="{D8778348-4C57-4407-883C-21C40966C84F}" type="datetimeFigureOut">
              <a:rPr lang="sv-SE" smtClean="0">
                <a:solidFill>
                  <a:srgbClr val="000000"/>
                </a:solidFill>
              </a:rPr>
              <a:pPr/>
              <a:t>2018-10-10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32138" y="4731544"/>
            <a:ext cx="2895600" cy="357188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16688" y="4731547"/>
            <a:ext cx="1905000" cy="255985"/>
          </a:xfrm>
          <a:prstGeom prst="rect">
            <a:avLst/>
          </a:prstGeom>
        </p:spPr>
        <p:txBody>
          <a:bodyPr/>
          <a:lstStyle/>
          <a:p>
            <a:fld id="{CC74246F-0681-41B1-9C25-3E54C430A627}" type="slidenum">
              <a:rPr lang="sv-SE" smtClean="0">
                <a:solidFill>
                  <a:srgbClr val="000000"/>
                </a:solidFill>
              </a:rPr>
              <a:pPr/>
              <a:t>‹#›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8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0" y="4609898"/>
            <a:ext cx="9148590" cy="542069"/>
            <a:chOff x="16894" y="4623978"/>
            <a:chExt cx="9127106" cy="542069"/>
          </a:xfrm>
        </p:grpSpPr>
        <p:pic>
          <p:nvPicPr>
            <p:cNvPr id="5" name="Picture 8" descr="bakgr_bl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4" y="4623978"/>
              <a:ext cx="9127106" cy="542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212" y="4761855"/>
              <a:ext cx="1407810" cy="211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243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kgr_bla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9898"/>
            <a:ext cx="9148590" cy="54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707" y="4747775"/>
            <a:ext cx="1411124" cy="2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3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agna.ronnback@outlook.com" TargetMode="External"/><Relationship Id="rId7" Type="http://schemas.openxmlformats.org/officeDocument/2006/relationships/hyperlink" Target="mailto:karin.sundbaum@srfnorrbotten.se" TargetMode="External"/><Relationship Id="rId2" Type="http://schemas.openxmlformats.org/officeDocument/2006/relationships/hyperlink" Target="mailto:lisbet.larsson@pronew.se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ullohm@gmail.com" TargetMode="External"/><Relationship Id="rId5" Type="http://schemas.openxmlformats.org/officeDocument/2006/relationships/hyperlink" Target="mailto:reddan66@hotmail.se" TargetMode="External"/><Relationship Id="rId4" Type="http://schemas.openxmlformats.org/officeDocument/2006/relationships/hyperlink" Target="mailto:marithahenriksson@hotmai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sa.heikkila@norrbotten.se" TargetMode="External"/><Relationship Id="rId2" Type="http://schemas.openxmlformats.org/officeDocument/2006/relationships/hyperlink" Target="mailto:helena.asklund@kfbd.se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benitha.eliasson@kfbd.se" TargetMode="External"/><Relationship Id="rId5" Type="http://schemas.openxmlformats.org/officeDocument/2006/relationships/hyperlink" Target="mailto:karina.flodstrom@norrbotten.se" TargetMode="External"/><Relationship Id="rId4" Type="http://schemas.openxmlformats.org/officeDocument/2006/relationships/hyperlink" Target="mailto:annika.green@norrbotten.s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9002" y="152401"/>
            <a:ext cx="6497905" cy="905933"/>
          </a:xfrm>
        </p:spPr>
        <p:txBody>
          <a:bodyPr/>
          <a:lstStyle/>
          <a:p>
            <a:r>
              <a:rPr lang="sv-SE" dirty="0" smtClean="0"/>
              <a:t>Samverkan inom Region Norrbotten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2" descr="\\nll.se\hemkataloger\katalog4\exasahei\Arkiv\My Pictures\Skärmkli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1" y="1058334"/>
            <a:ext cx="5765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13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592722" y="384369"/>
            <a:ext cx="5978095" cy="1122697"/>
          </a:xfrm>
        </p:spPr>
        <p:txBody>
          <a:bodyPr/>
          <a:lstStyle/>
          <a:p>
            <a:pPr lvl="0"/>
            <a:r>
              <a:rPr lang="sv-SE" dirty="0">
                <a:solidFill>
                  <a:srgbClr val="403D45"/>
                </a:solidFill>
              </a:rPr>
              <a:t>Patient och </a:t>
            </a:r>
            <a:r>
              <a:rPr lang="sv-SE" dirty="0" smtClean="0">
                <a:solidFill>
                  <a:srgbClr val="403D45"/>
                </a:solidFill>
              </a:rPr>
              <a:t>brukarmedverkan</a:t>
            </a:r>
            <a:br>
              <a:rPr lang="sv-SE" dirty="0" smtClean="0">
                <a:solidFill>
                  <a:srgbClr val="403D45"/>
                </a:solidFill>
              </a:rPr>
            </a:br>
            <a:r>
              <a:rPr lang="sv-SE" dirty="0" smtClean="0">
                <a:solidFill>
                  <a:srgbClr val="403D45"/>
                </a:solidFill>
              </a:rPr>
              <a:t>Arbetsgrupp</a:t>
            </a:r>
            <a:r>
              <a:rPr lang="sv-SE" dirty="0">
                <a:solidFill>
                  <a:srgbClr val="403D45"/>
                </a:solidFill>
              </a:rPr>
              <a:t/>
            </a:r>
            <a:br>
              <a:rPr lang="sv-SE" dirty="0">
                <a:solidFill>
                  <a:srgbClr val="403D45"/>
                </a:solidFill>
              </a:rPr>
            </a:b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1592722" y="1574799"/>
            <a:ext cx="5978096" cy="2861733"/>
          </a:xfrm>
        </p:spPr>
        <p:txBody>
          <a:bodyPr/>
          <a:lstStyle/>
          <a:p>
            <a:pPr lvl="0">
              <a:buClr>
                <a:srgbClr val="403D45"/>
              </a:buClr>
              <a:buFontTx/>
              <a:buChar char="-"/>
            </a:pPr>
            <a:r>
              <a:rPr lang="sv-SE" sz="1400" dirty="0" smtClean="0">
                <a:solidFill>
                  <a:srgbClr val="403D45"/>
                </a:solidFill>
              </a:rPr>
              <a:t>Lisbeth </a:t>
            </a:r>
            <a:r>
              <a:rPr lang="sv-SE" sz="1400" dirty="0">
                <a:solidFill>
                  <a:srgbClr val="403D45"/>
                </a:solidFill>
              </a:rPr>
              <a:t>Larsson </a:t>
            </a:r>
            <a:r>
              <a:rPr lang="sv-SE" sz="1400" dirty="0">
                <a:solidFill>
                  <a:srgbClr val="403D45"/>
                </a:solidFill>
                <a:hlinkClick r:id="rId2"/>
              </a:rPr>
              <a:t>lisbet.larsson@pronew.se</a:t>
            </a:r>
            <a:endParaRPr lang="sv-SE" sz="1400" dirty="0">
              <a:solidFill>
                <a:srgbClr val="403D45"/>
              </a:solidFill>
            </a:endParaRPr>
          </a:p>
          <a:p>
            <a:pPr lvl="0">
              <a:buClr>
                <a:srgbClr val="403D45"/>
              </a:buClr>
              <a:buFontTx/>
              <a:buChar char="-"/>
            </a:pPr>
            <a:r>
              <a:rPr lang="sv-SE" sz="1400" dirty="0">
                <a:solidFill>
                  <a:srgbClr val="403D45"/>
                </a:solidFill>
              </a:rPr>
              <a:t>Ragna Rönnbäck </a:t>
            </a:r>
            <a:r>
              <a:rPr lang="sv-SE" sz="1400" dirty="0" smtClean="0">
                <a:solidFill>
                  <a:srgbClr val="403D45"/>
                </a:solidFill>
                <a:hlinkClick r:id="rId3"/>
              </a:rPr>
              <a:t>ragna.ronnback@outlook.com</a:t>
            </a:r>
            <a:endParaRPr lang="sv-SE" sz="1400" dirty="0">
              <a:solidFill>
                <a:srgbClr val="403D45"/>
              </a:solidFill>
            </a:endParaRPr>
          </a:p>
          <a:p>
            <a:pPr lvl="0">
              <a:buClr>
                <a:srgbClr val="403D45"/>
              </a:buClr>
              <a:buFontTx/>
              <a:buChar char="-"/>
            </a:pPr>
            <a:r>
              <a:rPr lang="sv-SE" sz="1400" dirty="0">
                <a:solidFill>
                  <a:srgbClr val="403D45"/>
                </a:solidFill>
              </a:rPr>
              <a:t>Maritha Henriksson </a:t>
            </a:r>
            <a:r>
              <a:rPr lang="sv-SE" sz="1400" dirty="0">
                <a:solidFill>
                  <a:srgbClr val="403D45"/>
                </a:solidFill>
                <a:hlinkClick r:id="rId4"/>
              </a:rPr>
              <a:t>marithahenriksson@hotmail.com</a:t>
            </a:r>
            <a:endParaRPr lang="sv-SE" sz="1400" dirty="0">
              <a:solidFill>
                <a:srgbClr val="403D45"/>
              </a:solidFill>
            </a:endParaRPr>
          </a:p>
          <a:p>
            <a:pPr lvl="0">
              <a:buClr>
                <a:srgbClr val="403D45"/>
              </a:buClr>
              <a:buFontTx/>
              <a:buChar char="-"/>
            </a:pPr>
            <a:r>
              <a:rPr lang="sv-SE" sz="1400" dirty="0" smtClean="0">
                <a:solidFill>
                  <a:srgbClr val="403D45"/>
                </a:solidFill>
              </a:rPr>
              <a:t>Peter Ingelund NSPH </a:t>
            </a:r>
            <a:r>
              <a:rPr lang="sv-SE" sz="1400" dirty="0" smtClean="0">
                <a:solidFill>
                  <a:srgbClr val="403D45"/>
                </a:solidFill>
                <a:hlinkClick r:id="rId5"/>
              </a:rPr>
              <a:t>reddan66@hotmail.se</a:t>
            </a:r>
            <a:endParaRPr lang="sv-SE" sz="1400" dirty="0">
              <a:solidFill>
                <a:srgbClr val="403D45"/>
              </a:solidFill>
            </a:endParaRPr>
          </a:p>
          <a:p>
            <a:pPr lvl="0">
              <a:buClr>
                <a:srgbClr val="403D45"/>
              </a:buClr>
              <a:buFontTx/>
              <a:buChar char="-"/>
            </a:pPr>
            <a:r>
              <a:rPr lang="sv-SE" sz="1400" dirty="0">
                <a:solidFill>
                  <a:srgbClr val="403D45"/>
                </a:solidFill>
              </a:rPr>
              <a:t>Ulla Öhman </a:t>
            </a:r>
            <a:r>
              <a:rPr lang="sv-SE" sz="1400" dirty="0" smtClean="0">
                <a:solidFill>
                  <a:srgbClr val="403D45"/>
                </a:solidFill>
              </a:rPr>
              <a:t>PRO </a:t>
            </a:r>
            <a:r>
              <a:rPr lang="sv-SE" sz="1400" dirty="0" smtClean="0">
                <a:solidFill>
                  <a:srgbClr val="403D45"/>
                </a:solidFill>
                <a:hlinkClick r:id="rId6"/>
              </a:rPr>
              <a:t>ullohm@gmail.com</a:t>
            </a:r>
            <a:endParaRPr lang="sv-SE" sz="1400" dirty="0" smtClean="0">
              <a:solidFill>
                <a:srgbClr val="403D45"/>
              </a:solidFill>
            </a:endParaRPr>
          </a:p>
          <a:p>
            <a:pPr lvl="0">
              <a:buClr>
                <a:srgbClr val="403D45"/>
              </a:buClr>
              <a:buFontTx/>
              <a:buChar char="-"/>
            </a:pPr>
            <a:r>
              <a:rPr lang="sv-SE" sz="1400" dirty="0" smtClean="0">
                <a:solidFill>
                  <a:srgbClr val="403D45"/>
                </a:solidFill>
              </a:rPr>
              <a:t>Karin Sundbaum </a:t>
            </a:r>
            <a:r>
              <a:rPr lang="sv-SE" sz="1400" smtClean="0">
                <a:solidFill>
                  <a:srgbClr val="403D45"/>
                </a:solidFill>
              </a:rPr>
              <a:t>SRF </a:t>
            </a:r>
            <a:r>
              <a:rPr lang="sv-SE" sz="1400" smtClean="0">
                <a:solidFill>
                  <a:srgbClr val="403D45"/>
                </a:solidFill>
                <a:hlinkClick r:id="rId7"/>
              </a:rPr>
              <a:t>karin.sundbaum@srfnorrbotten.se</a:t>
            </a:r>
            <a:endParaRPr lang="sv-SE" sz="1400" smtClean="0">
              <a:solidFill>
                <a:srgbClr val="403D45"/>
              </a:solidFill>
            </a:endParaRPr>
          </a:p>
          <a:p>
            <a:pPr lvl="0">
              <a:buClr>
                <a:srgbClr val="403D45"/>
              </a:buClr>
              <a:buFontTx/>
              <a:buChar char="-"/>
            </a:pPr>
            <a:endParaRPr lang="sv-SE" sz="1400" dirty="0">
              <a:solidFill>
                <a:srgbClr val="403D45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38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92722" y="186268"/>
            <a:ext cx="5978095" cy="50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711201"/>
            <a:ext cx="5978096" cy="3877732"/>
          </a:xfrm>
        </p:spPr>
        <p:txBody>
          <a:bodyPr/>
          <a:lstStyle/>
          <a:p>
            <a:r>
              <a:rPr lang="sv-SE" sz="1400" dirty="0"/>
              <a:t>Sammankallande: </a:t>
            </a:r>
          </a:p>
          <a:p>
            <a:pPr marL="0" indent="0">
              <a:buNone/>
            </a:pPr>
            <a:r>
              <a:rPr lang="sv-SE" sz="1400" dirty="0"/>
              <a:t>Helena Asklund Norrbottens kommuner </a:t>
            </a:r>
            <a:r>
              <a:rPr lang="sv-SE" sz="1400" dirty="0">
                <a:hlinkClick r:id="rId2"/>
              </a:rPr>
              <a:t>helena.asklund@kfbd.se</a:t>
            </a:r>
            <a:endParaRPr lang="sv-SE" sz="1400" dirty="0"/>
          </a:p>
          <a:p>
            <a:pPr marL="0" indent="0">
              <a:buNone/>
            </a:pPr>
            <a:r>
              <a:rPr lang="sv-SE" sz="1400" dirty="0"/>
              <a:t>Åsa Heikkilä Region Norrbotten </a:t>
            </a:r>
            <a:r>
              <a:rPr lang="sv-SE" sz="1400" dirty="0" smtClean="0">
                <a:hlinkClick r:id="rId3"/>
              </a:rPr>
              <a:t>asa.heikkila@norrbotten.se</a:t>
            </a:r>
            <a:endParaRPr lang="sv-SE" sz="1400" dirty="0" smtClean="0"/>
          </a:p>
          <a:p>
            <a:pPr marL="0" indent="0">
              <a:buNone/>
            </a:pPr>
            <a:endParaRPr lang="sv-SE" sz="1400" dirty="0"/>
          </a:p>
          <a:p>
            <a:r>
              <a:rPr lang="sv-SE" sz="1400" dirty="0" smtClean="0"/>
              <a:t>Länssjukvården Annika Green </a:t>
            </a:r>
            <a:r>
              <a:rPr lang="sv-SE" sz="1400" dirty="0" smtClean="0">
                <a:hlinkClick r:id="rId4"/>
              </a:rPr>
              <a:t>annika.green@norrbotten.se</a:t>
            </a:r>
            <a:endParaRPr lang="sv-SE" sz="1400" dirty="0" smtClean="0"/>
          </a:p>
          <a:p>
            <a:r>
              <a:rPr lang="sv-SE" sz="1400" dirty="0" smtClean="0"/>
              <a:t>Närsjukvården Karina Flodström </a:t>
            </a:r>
            <a:r>
              <a:rPr lang="sv-SE" sz="1400" dirty="0" smtClean="0">
                <a:hlinkClick r:id="rId5"/>
              </a:rPr>
              <a:t>karina.flodstrom@norrbotten.se</a:t>
            </a:r>
            <a:endParaRPr lang="sv-SE" sz="1400" dirty="0" smtClean="0"/>
          </a:p>
          <a:p>
            <a:r>
              <a:rPr lang="sv-SE" sz="1400" dirty="0" smtClean="0"/>
              <a:t>Norrbottens kommuner namn </a:t>
            </a:r>
            <a:r>
              <a:rPr lang="sv-SE" sz="1400" dirty="0"/>
              <a:t>Benitha </a:t>
            </a:r>
            <a:r>
              <a:rPr lang="sv-SE" sz="1400" dirty="0" smtClean="0"/>
              <a:t>Eliasson </a:t>
            </a:r>
            <a:r>
              <a:rPr lang="sv-SE" sz="1400" dirty="0" smtClean="0">
                <a:hlinkClick r:id="rId6"/>
              </a:rPr>
              <a:t>benitha.eliasson@kfbd.se</a:t>
            </a:r>
            <a:r>
              <a:rPr lang="sv-SE" sz="1400" dirty="0" smtClean="0"/>
              <a:t> </a:t>
            </a:r>
          </a:p>
          <a:p>
            <a:pPr>
              <a:buFontTx/>
              <a:buChar char="-"/>
            </a:pPr>
            <a:endParaRPr lang="sv-SE" sz="1400" dirty="0" smtClean="0"/>
          </a:p>
          <a:p>
            <a:pPr>
              <a:buFontTx/>
              <a:buChar char="-"/>
            </a:pPr>
            <a:endParaRPr lang="sv-SE" sz="1400" dirty="0" smtClean="0"/>
          </a:p>
          <a:p>
            <a:pPr marL="0" indent="0">
              <a:buNone/>
            </a:pPr>
            <a:endParaRPr lang="sv-SE" dirty="0" smtClean="0"/>
          </a:p>
          <a:p>
            <a:pPr>
              <a:buFontTx/>
              <a:buChar char="-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5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01188" y="186267"/>
            <a:ext cx="5978095" cy="1109134"/>
          </a:xfrm>
        </p:spPr>
        <p:txBody>
          <a:bodyPr/>
          <a:lstStyle/>
          <a:p>
            <a:r>
              <a:rPr lang="sv-SE" sz="2800" dirty="0" smtClean="0"/>
              <a:t>Patientråd på systemnivå-Verksamhetsnivå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608667"/>
            <a:ext cx="5978096" cy="28871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Arbeta strategiskt med hälso- och sjukvårdsfrågor ur ett bredare perspektiv. Hur?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Lyfta </a:t>
            </a:r>
            <a:r>
              <a:rPr lang="sv-SE" dirty="0"/>
              <a:t>in perspektivet barn och </a:t>
            </a:r>
            <a:r>
              <a:rPr lang="sv-SE" dirty="0" smtClean="0"/>
              <a:t>ungdomar?</a:t>
            </a: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endParaRPr lang="sv-SE" dirty="0" smtClean="0"/>
          </a:p>
          <a:p>
            <a:pPr marL="0" indent="0">
              <a:buNone/>
            </a:pPr>
            <a:r>
              <a:rPr lang="sv-SE" sz="2000" b="1" i="1" dirty="0" smtClean="0"/>
              <a:t>Patient- brukarmedverkan på riktigt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28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640097"/>
          </a:xfrm>
        </p:spPr>
        <p:txBody>
          <a:bodyPr/>
          <a:lstStyle/>
          <a:p>
            <a:r>
              <a:rPr lang="sv-SE" dirty="0" smtClean="0"/>
              <a:t>Viktigt inspel från er!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3"/>
            <a:ext cx="5978096" cy="3604179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Om vi tänker helt nytt inför framtiden. 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b="1" dirty="0" smtClean="0"/>
              <a:t>WORKSHOP </a:t>
            </a:r>
            <a:r>
              <a:rPr lang="sv-SE" dirty="0" smtClean="0"/>
              <a:t>10:00-16:00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646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44"/>
            <a:ext cx="7846142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Samordnad utveckling för god och nära vård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Särskild utredare: Anna </a:t>
            </a:r>
            <a:r>
              <a:rPr lang="sv-SE" dirty="0" err="1" smtClean="0"/>
              <a:t>Nergårdh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Utgångpunkt: Effektiv vård (SOU 2016:2)</a:t>
            </a:r>
          </a:p>
          <a:p>
            <a:pPr marL="0" indent="0">
              <a:buNone/>
            </a:pPr>
            <a:r>
              <a:rPr lang="sv-SE" dirty="0" smtClean="0"/>
              <a:t>Tillägg:</a:t>
            </a:r>
            <a:r>
              <a:rPr lang="sv-SE" dirty="0"/>
              <a:t> </a:t>
            </a:r>
            <a:endParaRPr lang="sv-SE" dirty="0" smtClean="0"/>
          </a:p>
          <a:p>
            <a:r>
              <a:rPr lang="sv-SE" dirty="0" smtClean="0"/>
              <a:t>Samordna </a:t>
            </a:r>
            <a:r>
              <a:rPr lang="sv-SE" dirty="0"/>
              <a:t>vårdinsatser för patienter med omfattande och </a:t>
            </a:r>
            <a:r>
              <a:rPr lang="sv-SE" dirty="0" smtClean="0"/>
              <a:t>  komplexa vårdbehov. Bättre </a:t>
            </a:r>
            <a:r>
              <a:rPr lang="sv-SE" dirty="0"/>
              <a:t>samarbete mellan kommuner och landsting samt olika vårdgivare.</a:t>
            </a:r>
          </a:p>
          <a:p>
            <a:r>
              <a:rPr lang="sv-SE" dirty="0" smtClean="0"/>
              <a:t>Vid behov :patientkontrakt</a:t>
            </a:r>
          </a:p>
          <a:p>
            <a:pPr marL="0" indent="0">
              <a:buNone/>
            </a:pPr>
            <a:r>
              <a:rPr lang="sv-SE" dirty="0" smtClean="0"/>
              <a:t>Slutbetänkande: mars 2020</a:t>
            </a:r>
            <a:endParaRPr lang="sv-SE" dirty="0"/>
          </a:p>
        </p:txBody>
      </p:sp>
      <p:pic>
        <p:nvPicPr>
          <p:cNvPr id="1026" name="Picture 2" descr="\\nll.se\hemkataloger\katalog4\lisjoh01\Arkiv\My Pictures\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12" y="893027"/>
            <a:ext cx="1572195" cy="157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Högt insjuknade i sjukdomar </a:t>
            </a:r>
            <a:br>
              <a:rPr lang="sv-SE" dirty="0"/>
            </a:br>
            <a:r>
              <a:rPr lang="sv-SE" dirty="0"/>
              <a:t>som går att förebygga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7094078" cy="3049084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													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49" y="1314954"/>
            <a:ext cx="4768904" cy="321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7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" b="3996"/>
          <a:stretch/>
        </p:blipFill>
        <p:spPr>
          <a:xfrm>
            <a:off x="567267" y="347133"/>
            <a:ext cx="7391400" cy="42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8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sjoh01\AppData\Local\Microsoft\Windows\Temporary Internet Files\Content.Outlook\CR0SJ2KH\Rikt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76" y="681540"/>
            <a:ext cx="4876554" cy="333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3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Vägen dit- prioriterade områden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Ledarskap/ medarbetarskap </a:t>
            </a:r>
          </a:p>
          <a:p>
            <a:r>
              <a:rPr lang="sv-SE" dirty="0"/>
              <a:t>Gemensam övertygelse om målet</a:t>
            </a:r>
          </a:p>
          <a:p>
            <a:r>
              <a:rPr lang="sv-SE" dirty="0"/>
              <a:t>Ledarskap som visar riktning</a:t>
            </a:r>
          </a:p>
          <a:p>
            <a:r>
              <a:rPr lang="sv-SE" dirty="0"/>
              <a:t>Berättelsens kraft</a:t>
            </a:r>
          </a:p>
          <a:p>
            <a:pPr marL="0" indent="0">
              <a:buNone/>
            </a:pPr>
            <a:r>
              <a:rPr lang="sv-SE" b="1" dirty="0"/>
              <a:t/>
            </a:r>
            <a:br>
              <a:rPr lang="sv-SE" b="1" dirty="0"/>
            </a:br>
            <a:r>
              <a:rPr lang="sv-SE" b="1" dirty="0"/>
              <a:t>Kompetensförsörjning</a:t>
            </a:r>
          </a:p>
          <a:p>
            <a:r>
              <a:rPr lang="sv-SE" dirty="0"/>
              <a:t>Kompetensförsörjning och förändrade yrkesroller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Arbetssätt / Digitalisering</a:t>
            </a:r>
          </a:p>
          <a:p>
            <a:r>
              <a:rPr lang="sv-SE" dirty="0"/>
              <a:t>Patienter och närstående som medskapare</a:t>
            </a:r>
          </a:p>
          <a:p>
            <a:r>
              <a:rPr lang="sv-SE" dirty="0"/>
              <a:t>Kunskapsorientering</a:t>
            </a:r>
          </a:p>
          <a:p>
            <a:r>
              <a:rPr lang="sv-SE" dirty="0"/>
              <a:t>Samverka för samordnad vård</a:t>
            </a:r>
          </a:p>
          <a:p>
            <a:r>
              <a:rPr lang="sv-SE" dirty="0"/>
              <a:t>Nya tjänster och nya arbetssätt</a:t>
            </a:r>
          </a:p>
          <a:p>
            <a:r>
              <a:rPr lang="sv-SE" dirty="0"/>
              <a:t>Från några till alla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465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9002" y="135467"/>
            <a:ext cx="6497905" cy="1989665"/>
          </a:xfrm>
        </p:spPr>
        <p:txBody>
          <a:bodyPr/>
          <a:lstStyle/>
          <a:p>
            <a:r>
              <a:rPr lang="sv-SE" sz="2800" dirty="0" smtClean="0"/>
              <a:t>Idag har Region Norrbotten</a:t>
            </a:r>
            <a:br>
              <a:rPr lang="sv-SE" sz="2800" dirty="0" smtClean="0"/>
            </a:br>
            <a:r>
              <a:rPr lang="sv-SE" sz="2800" dirty="0" smtClean="0">
                <a:latin typeface="+mn-lt"/>
              </a:rPr>
              <a:t>Regionövergripande </a:t>
            </a:r>
            <a:r>
              <a:rPr lang="sv-SE" sz="2800" dirty="0" smtClean="0"/>
              <a:t>Patientråd</a:t>
            </a:r>
            <a:r>
              <a:rPr lang="sv-SE" sz="2000" dirty="0" smtClean="0">
                <a:latin typeface="+mn-lt"/>
              </a:rPr>
              <a:t/>
            </a:r>
            <a:br>
              <a:rPr lang="sv-SE" sz="2000" dirty="0" smtClean="0">
                <a:latin typeface="+mn-lt"/>
              </a:rPr>
            </a:br>
            <a:r>
              <a:rPr lang="sv-SE" sz="2400" dirty="0" smtClean="0">
                <a:latin typeface="+mn-lt"/>
              </a:rPr>
              <a:t>Systematisknivå</a:t>
            </a:r>
            <a:r>
              <a:rPr lang="sv-SE" sz="2000" dirty="0" smtClean="0">
                <a:latin typeface="+mn-lt"/>
              </a:rPr>
              <a:t>, </a:t>
            </a:r>
            <a:r>
              <a:rPr lang="sv-SE" sz="2400" dirty="0"/>
              <a:t>Verksamhetsnivå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225869" y="2319867"/>
            <a:ext cx="6505997" cy="1913466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sv-SE" dirty="0" smtClean="0"/>
              <a:t>Tillgänglighetsrådet Länspensionärsrådet</a:t>
            </a:r>
          </a:p>
          <a:p>
            <a:pPr marL="342900" lvl="0" indent="-342900" algn="l">
              <a:lnSpc>
                <a:spcPct val="110000"/>
              </a:lnSpc>
              <a:spcBef>
                <a:spcPts val="800"/>
              </a:spcBef>
              <a:buClr>
                <a:srgbClr val="403D45"/>
              </a:buClr>
              <a:buFont typeface="Wingdings" panose="05000000000000000000" pitchFamily="2" charset="2"/>
              <a:buChar char="v"/>
            </a:pPr>
            <a:r>
              <a:rPr lang="sv-SE" dirty="0" smtClean="0"/>
              <a:t> </a:t>
            </a:r>
            <a:r>
              <a:rPr lang="sv-SE" dirty="0">
                <a:solidFill>
                  <a:srgbClr val="403D45"/>
                </a:solidFill>
                <a:latin typeface="Arial"/>
                <a:cs typeface="+mn-cs"/>
              </a:rPr>
              <a:t>Inom varje närsjukvårdområde </a:t>
            </a:r>
          </a:p>
          <a:p>
            <a:pPr lvl="0" algn="l">
              <a:lnSpc>
                <a:spcPct val="110000"/>
              </a:lnSpc>
              <a:spcBef>
                <a:spcPts val="800"/>
              </a:spcBef>
              <a:buClr>
                <a:srgbClr val="403D45"/>
              </a:buClr>
            </a:pPr>
            <a:r>
              <a:rPr lang="sv-SE" dirty="0">
                <a:solidFill>
                  <a:srgbClr val="403D45"/>
                </a:solidFill>
                <a:latin typeface="Arial"/>
                <a:cs typeface="+mn-cs"/>
              </a:rPr>
              <a:t>Verksamhetsfrågor</a:t>
            </a:r>
          </a:p>
          <a:p>
            <a:pPr lvl="0" algn="l">
              <a:lnSpc>
                <a:spcPct val="110000"/>
              </a:lnSpc>
              <a:spcBef>
                <a:spcPts val="800"/>
              </a:spcBef>
              <a:buClr>
                <a:srgbClr val="403D45"/>
              </a:buClr>
            </a:pPr>
            <a:r>
              <a:rPr lang="sv-SE" dirty="0">
                <a:solidFill>
                  <a:srgbClr val="403D45"/>
                </a:solidFill>
                <a:latin typeface="Arial"/>
                <a:cs typeface="+mn-cs"/>
              </a:rPr>
              <a:t>Fungerar olika ute i länet, ingen gemensam </a:t>
            </a:r>
            <a:r>
              <a:rPr lang="sv-SE" dirty="0" smtClean="0">
                <a:solidFill>
                  <a:srgbClr val="403D45"/>
                </a:solidFill>
                <a:latin typeface="Arial"/>
                <a:cs typeface="+mn-cs"/>
              </a:rPr>
              <a:t>struktur</a:t>
            </a:r>
          </a:p>
          <a:p>
            <a:pPr lvl="0" algn="l">
              <a:lnSpc>
                <a:spcPct val="110000"/>
              </a:lnSpc>
              <a:spcBef>
                <a:spcPts val="800"/>
              </a:spcBef>
              <a:buClr>
                <a:srgbClr val="403D45"/>
              </a:buClr>
            </a:pPr>
            <a:r>
              <a:rPr lang="sv-SE" dirty="0" smtClean="0">
                <a:solidFill>
                  <a:srgbClr val="403D45"/>
                </a:solidFill>
                <a:latin typeface="Arial"/>
                <a:cs typeface="+mn-cs"/>
              </a:rPr>
              <a:t>Vilka frågor ska behandlas på de olika nivåerna?</a:t>
            </a:r>
            <a:endParaRPr lang="sv-SE" dirty="0">
              <a:solidFill>
                <a:srgbClr val="403D45"/>
              </a:solidFill>
              <a:latin typeface="Arial"/>
              <a:cs typeface="+mn-cs"/>
            </a:endParaRPr>
          </a:p>
          <a:p>
            <a:pPr algn="l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92476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338668" y="169334"/>
            <a:ext cx="3901717" cy="4385734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Picture 2" descr="\\nll.se\hemkataloger\katalog4\exasahei\USF\Skrivbord\Skärmkli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169334"/>
            <a:ext cx="3369732" cy="438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nll.se\hemkataloger\katalog4\exasahei\USF\Skrivbord\Patient och brukarmedverkan handlingsplan.PNG"/>
          <p:cNvPicPr>
            <a:picLocks noGrp="1" noChangeAspect="1" noChangeArrowheads="1"/>
          </p:cNvPicPr>
          <p:nvPr>
            <p:ph sz="half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88" y="195263"/>
            <a:ext cx="3492736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79697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gion Norrbotten_blå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Norrbotten_vit</Template>
  <TotalTime>502</TotalTime>
  <Words>487</Words>
  <Application>Microsoft Office PowerPoint</Application>
  <PresentationFormat>Bildspel på skärmen (16:9)</PresentationFormat>
  <Paragraphs>85</Paragraphs>
  <Slides>13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Region Norrbotten_vit</vt:lpstr>
      <vt:lpstr>Region Norrbotten_blå</vt:lpstr>
      <vt:lpstr>1_Region Norrbotten_vit</vt:lpstr>
      <vt:lpstr>Samverkan inom Region Norrbotten</vt:lpstr>
      <vt:lpstr>PowerPoint-presentation</vt:lpstr>
      <vt:lpstr>Samordnad utveckling för god och nära vård</vt:lpstr>
      <vt:lpstr>Högt insjuknade i sjukdomar  som går att förebygga</vt:lpstr>
      <vt:lpstr>PowerPoint-presentation</vt:lpstr>
      <vt:lpstr>PowerPoint-presentation</vt:lpstr>
      <vt:lpstr>Vägen dit- prioriterade områden</vt:lpstr>
      <vt:lpstr>Idag har Region Norrbotten Regionövergripande Patientråd Systematisknivå, Verksamhetsnivå </vt:lpstr>
      <vt:lpstr>PowerPoint-presentation</vt:lpstr>
      <vt:lpstr>Patient och brukarmedverkan Arbetsgrupp </vt:lpstr>
      <vt:lpstr>PowerPoint-presentation</vt:lpstr>
      <vt:lpstr>Patientråd på systemnivå-Verksamhetsnivå</vt:lpstr>
      <vt:lpstr>Viktigt inspel från er!</vt:lpstr>
    </vt:vector>
  </TitlesOfParts>
  <Company>Norrbottens läns landsting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Norrbotten har idag Patientråd Regionövergripande Systematisknivå</dc:title>
  <dc:creator>Åsa Maria Heikkilä</dc:creator>
  <cp:lastModifiedBy>Åsa Maria Heikkilä</cp:lastModifiedBy>
  <cp:revision>22</cp:revision>
  <cp:lastPrinted>2018-10-08T09:13:55Z</cp:lastPrinted>
  <dcterms:created xsi:type="dcterms:W3CDTF">2018-10-04T08:00:58Z</dcterms:created>
  <dcterms:modified xsi:type="dcterms:W3CDTF">2018-10-10T14:38:27Z</dcterms:modified>
</cp:coreProperties>
</file>