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45" autoAdjust="0"/>
    <p:restoredTop sz="92842" autoAdjust="0"/>
  </p:normalViewPr>
  <p:slideViewPr>
    <p:cSldViewPr snapToGrid="0" showGuides="1">
      <p:cViewPr>
        <p:scale>
          <a:sx n="112" d="100"/>
          <a:sy n="112" d="100"/>
        </p:scale>
        <p:origin x="-912" y="-828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Patient- och brukarmedverkan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i="1" dirty="0" smtClean="0"/>
              <a:t>Värdet av hälso- och sjukvården uppstår i mötet mellan patient och vården.</a:t>
            </a:r>
          </a:p>
          <a:p>
            <a:pPr marL="0" indent="0">
              <a:buNone/>
            </a:pPr>
            <a:r>
              <a:rPr lang="sv-SE" dirty="0" smtClean="0"/>
              <a:t>Patientens och närståendes upplevelser, erfarenheter och önskemål är en kunskapskälla som tillsammans med forskning och beprövad erfarenhet skapar förutsättningar för en personcentrerad och säker vård.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266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592722" y="228601"/>
            <a:ext cx="5978095" cy="1168400"/>
          </a:xfrm>
        </p:spPr>
        <p:txBody>
          <a:bodyPr/>
          <a:lstStyle/>
          <a:p>
            <a:pPr lvl="0">
              <a:lnSpc>
                <a:spcPct val="110000"/>
              </a:lnSpc>
              <a:spcBef>
                <a:spcPts val="800"/>
              </a:spcBef>
            </a:pPr>
            <a:r>
              <a:rPr lang="sv-SE" sz="1600" b="0" i="1" dirty="0">
                <a:solidFill>
                  <a:srgbClr val="403D45"/>
                </a:solidFill>
                <a:ea typeface="+mn-ea"/>
                <a:cs typeface="+mn-cs"/>
              </a:rPr>
              <a:t>Region Norrbotten strävar efter att involvera patienter och närstående i utvecklingsarbeten för att tillvarata deras resurser och på olika sätt uppnå förbättringar i verksamheterna.</a:t>
            </a:r>
            <a:br>
              <a:rPr lang="sv-SE" sz="1600" b="0" i="1" dirty="0">
                <a:solidFill>
                  <a:srgbClr val="403D45"/>
                </a:solidFill>
                <a:ea typeface="+mn-ea"/>
                <a:cs typeface="+mn-cs"/>
              </a:rPr>
            </a:br>
            <a:endParaRPr lang="sv-SE" i="1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1592722" y="1041400"/>
            <a:ext cx="5978096" cy="3322638"/>
          </a:xfrm>
        </p:spPr>
        <p:txBody>
          <a:bodyPr/>
          <a:lstStyle/>
          <a:p>
            <a:pPr marL="0" indent="0">
              <a:buNone/>
            </a:pPr>
            <a:r>
              <a:rPr lang="sv-SE" b="1" dirty="0" smtClean="0"/>
              <a:t>Medverkan på olika nivåer</a:t>
            </a:r>
          </a:p>
          <a:p>
            <a:pPr marL="342900" indent="-342900">
              <a:buAutoNum type="arabicPeriod"/>
            </a:pPr>
            <a:r>
              <a:rPr lang="sv-SE" dirty="0" smtClean="0"/>
              <a:t>Där patienten/brukaren möter verksamheten (individnivå)</a:t>
            </a:r>
          </a:p>
          <a:p>
            <a:pPr marL="342900" indent="-342900">
              <a:buAutoNum type="arabicPeriod"/>
            </a:pPr>
            <a:r>
              <a:rPr lang="sv-SE" dirty="0" smtClean="0"/>
              <a:t>På olika ledningsnivåer i verksamheten (verksamhetsnivå)</a:t>
            </a:r>
          </a:p>
          <a:p>
            <a:pPr marL="342900" indent="-342900">
              <a:buAutoNum type="arabicPeriod"/>
            </a:pPr>
            <a:r>
              <a:rPr lang="sv-SE" dirty="0" smtClean="0"/>
              <a:t>På övergripande nivå för ledning och styrning av organisationen som helhet (systemnivå)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Picture 2" descr="\\nll.se\hemkataloger\katalog4\exasahei\Arkiv\My Pictures\Skärmklip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068" y="2827866"/>
            <a:ext cx="4148666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9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513097"/>
          </a:xfrm>
        </p:spPr>
        <p:txBody>
          <a:bodyPr/>
          <a:lstStyle/>
          <a:p>
            <a:r>
              <a:rPr lang="sv-SE" dirty="0" smtClean="0"/>
              <a:t>Arvode-reseersättning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982133"/>
            <a:ext cx="5978096" cy="3793067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Regionen erbjuder arvode och reseersättning till de patienter och närstående som bjuds in av verksamheten för att delta i förbättringsarbeten på </a:t>
            </a:r>
            <a:r>
              <a:rPr lang="sv-SE" b="1" dirty="0" smtClean="0"/>
              <a:t>verksamhetsnivå och systemnivå.</a:t>
            </a:r>
          </a:p>
          <a:p>
            <a:pPr marL="0" indent="0">
              <a:buNone/>
            </a:pPr>
            <a:r>
              <a:rPr lang="sv-SE" b="1" dirty="0" smtClean="0"/>
              <a:t>Arvodesnivåer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dirty="0" smtClean="0"/>
              <a:t>Heldag mötestid 5-8 timmar/sammanträde utgår 900 kronor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dirty="0" smtClean="0"/>
              <a:t>Halvdag mötestid upp till 4 timmar/sammanträde utgår </a:t>
            </a:r>
          </a:p>
          <a:p>
            <a:pPr marL="0" lvl="0" indent="0">
              <a:buClr>
                <a:srgbClr val="403D45"/>
              </a:buClr>
              <a:buNone/>
            </a:pPr>
            <a:r>
              <a:rPr lang="sv-SE" dirty="0" smtClean="0"/>
              <a:t>     450 kronor</a:t>
            </a:r>
          </a:p>
          <a:p>
            <a:pPr marL="0" lvl="0" indent="0">
              <a:buClr>
                <a:srgbClr val="403D45"/>
              </a:buClr>
              <a:buNone/>
            </a:pPr>
            <a:r>
              <a:rPr lang="sv-SE" b="1" dirty="0" smtClean="0">
                <a:solidFill>
                  <a:srgbClr val="403D45"/>
                </a:solidFill>
              </a:rPr>
              <a:t>Reseersättning</a:t>
            </a:r>
            <a:endParaRPr lang="sv-SE" b="1" dirty="0">
              <a:solidFill>
                <a:srgbClr val="403D45"/>
              </a:solidFill>
            </a:endParaRPr>
          </a:p>
          <a:p>
            <a:pPr lvl="0">
              <a:buClr>
                <a:srgbClr val="403D45"/>
              </a:buClr>
              <a:buFont typeface="Wingdings" panose="05000000000000000000" pitchFamily="2" charset="2"/>
              <a:buChar char="v"/>
            </a:pPr>
            <a:r>
              <a:rPr lang="sv-SE" dirty="0">
                <a:solidFill>
                  <a:srgbClr val="403D45"/>
                </a:solidFill>
              </a:rPr>
              <a:t>Utgår i första hand för resor med kollektivtrafik alternativt milersättning</a:t>
            </a:r>
            <a:r>
              <a:rPr lang="sv-SE" b="1" dirty="0">
                <a:solidFill>
                  <a:srgbClr val="403D45"/>
                </a:solidFill>
              </a:rPr>
              <a:t> 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929993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29</TotalTime>
  <Words>156</Words>
  <Application>Microsoft Office PowerPoint</Application>
  <PresentationFormat>Bildspel på skärmen (16:9)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Region Norrbotten_vit</vt:lpstr>
      <vt:lpstr>Patient- och brukarmedverkan</vt:lpstr>
      <vt:lpstr>Region Norrbotten strävar efter att involvera patienter och närstående i utvecklingsarbeten för att tillvarata deras resurser och på olika sätt uppnå förbättringar i verksamheterna. </vt:lpstr>
      <vt:lpstr>Arvode-reseersättning</vt:lpstr>
    </vt:vector>
  </TitlesOfParts>
  <Company>Norrbottens läns landsting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Åsa Maria Heikkilä</dc:creator>
  <cp:lastModifiedBy>Åsa Maria Heikkilä</cp:lastModifiedBy>
  <cp:revision>3</cp:revision>
  <cp:lastPrinted>2015-10-01T11:12:07Z</cp:lastPrinted>
  <dcterms:created xsi:type="dcterms:W3CDTF">2018-10-09T05:57:39Z</dcterms:created>
  <dcterms:modified xsi:type="dcterms:W3CDTF">2018-10-09T06:26:57Z</dcterms:modified>
</cp:coreProperties>
</file>